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834" r:id="rId3"/>
    <p:sldId id="803" r:id="rId5"/>
    <p:sldId id="833" r:id="rId6"/>
    <p:sldId id="820" r:id="rId7"/>
    <p:sldId id="819" r:id="rId8"/>
    <p:sldId id="835" r:id="rId9"/>
    <p:sldId id="832" r:id="rId10"/>
    <p:sldId id="825" r:id="rId11"/>
    <p:sldId id="831" r:id="rId12"/>
    <p:sldId id="826" r:id="rId13"/>
    <p:sldId id="83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9343"/>
    <a:srgbClr val="F59C14"/>
    <a:srgbClr val="FFFFFF"/>
    <a:srgbClr val="7498C9"/>
    <a:srgbClr val="2A62AD"/>
    <a:srgbClr val="274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1171" autoAdjust="0"/>
  </p:normalViewPr>
  <p:slideViewPr>
    <p:cSldViewPr snapToGrid="0">
      <p:cViewPr varScale="1">
        <p:scale>
          <a:sx n="65" d="100"/>
          <a:sy n="65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467AA-3AC9-4D9E-9513-3EF288ECB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D13C-8323-4BC2-8953-C66DC1089E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altLang="zh-CN" sz="1200" dirty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kumimoji="1"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0A175-438D-8F46-9D15-39916454810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线连接符 8"/>
          <p:cNvCxnSpPr/>
          <p:nvPr userDrawn="1"/>
        </p:nvCxnSpPr>
        <p:spPr bwMode="auto">
          <a:xfrm>
            <a:off x="296671" y="260219"/>
            <a:ext cx="2584" cy="626836"/>
          </a:xfrm>
          <a:prstGeom prst="line">
            <a:avLst/>
          </a:prstGeom>
          <a:noFill/>
          <a:ln w="76200" cap="flat" cmpd="sng" algn="ctr">
            <a:solidFill>
              <a:srgbClr val="0C4B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标题 5"/>
          <p:cNvSpPr>
            <a:spLocks noGrp="1"/>
          </p:cNvSpPr>
          <p:nvPr>
            <p:ph type="title"/>
          </p:nvPr>
        </p:nvSpPr>
        <p:spPr>
          <a:xfrm>
            <a:off x="479548" y="273064"/>
            <a:ext cx="11357995" cy="601147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>
              <a:defRPr sz="2000" b="1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sz="quarter" idx="11"/>
          </p:nvPr>
        </p:nvSpPr>
        <p:spPr>
          <a:xfrm>
            <a:off x="285772" y="1091306"/>
            <a:ext cx="11557497" cy="568356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0607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612775" indent="0">
              <a:lnSpc>
                <a:spcPct val="150000"/>
              </a:lnSpc>
              <a:buNone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918210" indent="0">
              <a:lnSpc>
                <a:spcPct val="150000"/>
              </a:lnSpc>
              <a:buNone/>
              <a:defRPr sz="790">
                <a:latin typeface="+mn-ea"/>
                <a:ea typeface="+mn-ea"/>
              </a:defRPr>
            </a:lvl4pPr>
            <a:lvl5pPr marL="1224280" indent="0">
              <a:lnSpc>
                <a:spcPct val="150000"/>
              </a:lnSpc>
              <a:buNone/>
              <a:defRPr sz="790"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marL="306070" marR="0" lvl="1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marL="612775" marR="0" lvl="2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dirty="0"/>
              <a:t>单击此处编辑母版文本样式</a:t>
            </a:r>
            <a:endParaRPr kumimoji="1" lang="en-US" altLang="zh-CN" dirty="0"/>
          </a:p>
          <a:p>
            <a:pPr marL="306070" marR="0" lvl="1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dirty="0"/>
          </a:p>
          <a:p>
            <a:pPr lvl="0"/>
            <a:endParaRPr kumimoji="1" lang="zh-CN" altLang="en-US" dirty="0"/>
          </a:p>
        </p:txBody>
      </p:sp>
      <p:cxnSp>
        <p:nvCxnSpPr>
          <p:cNvPr id="7" name="直线连接符 8"/>
          <p:cNvCxnSpPr/>
          <p:nvPr userDrawn="1"/>
        </p:nvCxnSpPr>
        <p:spPr bwMode="auto">
          <a:xfrm>
            <a:off x="388110" y="260219"/>
            <a:ext cx="2584" cy="626836"/>
          </a:xfrm>
          <a:prstGeom prst="line">
            <a:avLst/>
          </a:prstGeom>
          <a:noFill/>
          <a:ln w="38100" cap="flat" cmpd="sng" algn="ctr">
            <a:solidFill>
              <a:srgbClr val="0C4B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线连接符 8"/>
          <p:cNvCxnSpPr/>
          <p:nvPr userDrawn="1"/>
        </p:nvCxnSpPr>
        <p:spPr bwMode="auto">
          <a:xfrm>
            <a:off x="466068" y="260219"/>
            <a:ext cx="2584" cy="626836"/>
          </a:xfrm>
          <a:prstGeom prst="line">
            <a:avLst/>
          </a:prstGeom>
          <a:noFill/>
          <a:ln w="19050" cap="flat" cmpd="sng" algn="ctr">
            <a:solidFill>
              <a:srgbClr val="0C4B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5146-4F05-435F-9B78-AE08ACD153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F3BA-5094-4A3A-9779-59A8990377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6350" y="-19685"/>
            <a:ext cx="12345670" cy="1045667"/>
            <a:chOff x="0" y="-1270"/>
            <a:chExt cx="12353925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127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777095" y="422910"/>
              <a:ext cx="2576830" cy="543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en-US" altLang="zh-CN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915011" y="634096"/>
              <a:ext cx="3376011" cy="313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29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5321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23" y="1619416"/>
            <a:ext cx="3378919" cy="253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矩形 20"/>
          <p:cNvSpPr/>
          <p:nvPr/>
        </p:nvSpPr>
        <p:spPr>
          <a:xfrm>
            <a:off x="4281805" y="1829767"/>
            <a:ext cx="74581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Semi-Supervised Text Classification via </a:t>
            </a:r>
            <a:r>
              <a:rPr lang="en-US" altLang="zh-CN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</a:t>
            </a:r>
            <a:r>
              <a:rPr lang="en-US" altLang="zh-CN" sz="4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Pretraining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WSDM2021</a:t>
            </a:r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400952" y="4094299"/>
            <a:ext cx="365941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Reported by </a:t>
            </a:r>
            <a:r>
              <a:rPr lang="en-US" altLang="zh-CN" sz="2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TingWang</a:t>
            </a:r>
            <a:endParaRPr lang="zh-CN" altLang="en-US" sz="2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87216" y="6096343"/>
            <a:ext cx="5494866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accent3">
                    <a:lumMod val="75000"/>
                  </a:schemeClr>
                </a:solidFill>
              </a:rPr>
              <a:t>Github</a:t>
            </a:r>
            <a:r>
              <a:rPr lang="en-US" altLang="zh-CN" dirty="0" smtClean="0">
                <a:solidFill>
                  <a:schemeClr val="accent3">
                    <a:lumMod val="75000"/>
                  </a:schemeClr>
                </a:solidFill>
              </a:rPr>
              <a:t>: https</a:t>
            </a: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://github.com/p-karisani/self-pretraining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advTm="123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anchor="ctr" anchorCtr="0">
            <a:normAutofit/>
          </a:bodyPr>
          <a:lstStyle/>
          <a:p>
            <a:r>
              <a:rPr lang="zh-CN" altLang="en-US" sz="3200" dirty="0" smtClean="0">
                <a:solidFill>
                  <a:schemeClr val="accent1">
                    <a:lumMod val="50000"/>
                  </a:schemeClr>
                </a:solidFill>
              </a:rPr>
              <a:t>四、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Experiment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299" y="1246714"/>
            <a:ext cx="4924425" cy="1743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721" y="1161798"/>
            <a:ext cx="4924425" cy="1962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21" y="3758669"/>
            <a:ext cx="4962525" cy="1952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721" y="3611030"/>
            <a:ext cx="5453241" cy="22479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3871" y="2225656"/>
            <a:ext cx="7415927" cy="2108514"/>
            <a:chOff x="2523871" y="2225656"/>
            <a:chExt cx="7415927" cy="2108514"/>
          </a:xfrm>
        </p:grpSpPr>
        <p:sp>
          <p:nvSpPr>
            <p:cNvPr id="3" name="圆角矩形 2"/>
            <p:cNvSpPr/>
            <p:nvPr/>
          </p:nvSpPr>
          <p:spPr>
            <a:xfrm>
              <a:off x="2795540" y="2225656"/>
              <a:ext cx="7144258" cy="1810340"/>
            </a:xfrm>
            <a:prstGeom prst="roundRect">
              <a:avLst>
                <a:gd name="adj" fmla="val 2496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solid"/>
            </a:ln>
            <a:effectLst>
              <a:outerShdw blurRad="101600" sx="101000" sy="101000" algn="ctr" rotWithShape="0">
                <a:srgbClr val="377DFF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523871" y="2523830"/>
              <a:ext cx="7144258" cy="1810340"/>
            </a:xfrm>
            <a:prstGeom prst="roundRect">
              <a:avLst>
                <a:gd name="adj" fmla="val 2496"/>
              </a:avLst>
            </a:prstGeom>
            <a:solidFill>
              <a:schemeClr val="bg1"/>
            </a:solidFill>
            <a:ln w="15875">
              <a:noFill/>
              <a:prstDash val="dash"/>
            </a:ln>
            <a:effectLst>
              <a:outerShdw blurRad="101600" sx="101000" sy="101000" algn="ctr" rotWithShape="0">
                <a:srgbClr val="377DFF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24025" y="2792532"/>
            <a:ext cx="6943950" cy="9883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91503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0C4B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en-US" altLang="zh-CN" sz="4400" b="1" dirty="0">
              <a:solidFill>
                <a:srgbClr val="0C4B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Catalog</a:t>
            </a:r>
            <a:endParaRPr lang="zh-CN" altLang="en-US" sz="3200" dirty="0"/>
          </a:p>
        </p:txBody>
      </p:sp>
      <p:pic>
        <p:nvPicPr>
          <p:cNvPr id="1025" name="Picture 1" descr="workflowTitle_wev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347200" y="1483771"/>
            <a:ext cx="5841368" cy="4164048"/>
            <a:chOff x="3081729" y="1119977"/>
            <a:chExt cx="5841368" cy="4164048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081729" y="1119977"/>
              <a:ext cx="660400" cy="50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latinLnBrk="1" hangingPunct="0"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</a:pPr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一</a:t>
              </a:r>
              <a:endPara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081729" y="2347039"/>
              <a:ext cx="660400" cy="50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latinLnBrk="1" hangingPunct="0">
                <a:buClr>
                  <a:srgbClr val="006600"/>
                </a:buClr>
                <a:buSzPct val="85000"/>
                <a:buFont typeface="Wingdings" panose="05000000000000000000" pitchFamily="2" charset="2"/>
                <a:buNone/>
              </a:pPr>
              <a:r>
                <a:rPr lang="zh-CN" altLang="en-US" sz="28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</a:t>
              </a:r>
              <a:endPara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081729" y="3561857"/>
              <a:ext cx="5841368" cy="507350"/>
              <a:chOff x="3052233" y="4171457"/>
              <a:chExt cx="5841368" cy="507350"/>
            </a:xfrm>
          </p:grpSpPr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3052233" y="4171457"/>
                <a:ext cx="660400" cy="504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latinLnBrk="1" hangingPunct="0">
                  <a:buClr>
                    <a:srgbClr val="006600"/>
                  </a:buClr>
                  <a:buSzPct val="85000"/>
                  <a:buFont typeface="Wingdings" panose="05000000000000000000" pitchFamily="2" charset="2"/>
                  <a:buNone/>
                </a:pPr>
                <a:r>
                  <a:rPr lang="zh-CN" altLang="en-US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三</a:t>
                </a:r>
                <a:endParaRPr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gray">
              <a:xfrm>
                <a:off x="3961601" y="4174807"/>
                <a:ext cx="4932000" cy="504000"/>
              </a:xfrm>
              <a:prstGeom prst="rect">
                <a:avLst/>
              </a:prstGeom>
              <a:solidFill>
                <a:srgbClr val="EAEAEA"/>
              </a:solidFill>
              <a:ln w="9525" algn="ctr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80000" tIns="46800" rIns="72000" bIns="46800" anchor="ctr"/>
              <a:lstStyle/>
              <a:p>
                <a:pPr eaLnBrk="0" latinLnBrk="1" hangingPunct="0">
                  <a:buClr>
                    <a:srgbClr val="006600"/>
                  </a:buClr>
                  <a:buSzPct val="85000"/>
                </a:pPr>
                <a:r>
                  <a:rPr lang="en-US" altLang="zh-CN" sz="2800" dirty="0" smtClean="0">
                    <a:solidFill>
                      <a:srgbClr val="3333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Model</a:t>
                </a:r>
                <a:endParaRPr lang="en-US" altLang="zh-CN" sz="2800" dirty="0">
                  <a:solidFill>
                    <a:srgbClr val="33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Rectangle 5"/>
            <p:cNvSpPr>
              <a:spLocks noChangeArrowheads="1"/>
            </p:cNvSpPr>
            <p:nvPr/>
          </p:nvSpPr>
          <p:spPr bwMode="gray">
            <a:xfrm>
              <a:off x="3991097" y="1119977"/>
              <a:ext cx="4932000" cy="504000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46800" rIns="72000" bIns="46800" anchor="ctr"/>
            <a:lstStyle/>
            <a:p>
              <a:pPr eaLnBrk="0" latinLnBrk="1" hangingPunct="0">
                <a:lnSpc>
                  <a:spcPct val="100000"/>
                </a:lnSpc>
                <a:buClr>
                  <a:srgbClr val="006600"/>
                </a:buClr>
                <a:buSzPct val="85000"/>
              </a:pPr>
              <a:r>
                <a:rPr lang="en-US" altLang="zh-CN" sz="2800" dirty="0" smtClean="0">
                  <a:solidFill>
                    <a:srgbClr val="33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</a:t>
              </a:r>
              <a:endParaRPr lang="zh-CN" altLang="en-US" sz="2800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3991097" y="2348714"/>
              <a:ext cx="4932000" cy="504000"/>
            </a:xfrm>
            <a:prstGeom prst="rect">
              <a:avLst/>
            </a:prstGeom>
            <a:solidFill>
              <a:srgbClr val="EAEAEA"/>
            </a:solidFill>
            <a:ln w="9525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46800" rIns="72000" bIns="46800" anchor="ctr"/>
            <a:lstStyle/>
            <a:p>
              <a:pPr eaLnBrk="0" latinLnBrk="1" hangingPunct="0">
                <a:buClr>
                  <a:srgbClr val="006600"/>
                </a:buClr>
                <a:buSzPct val="85000"/>
              </a:pPr>
              <a:r>
                <a:rPr lang="en-US" altLang="zh-CN" sz="2800" dirty="0">
                  <a:solidFill>
                    <a:srgbClr val="33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Innovation</a:t>
              </a:r>
              <a:endParaRPr lang="en-US" altLang="zh-CN" sz="2800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081729" y="4776675"/>
              <a:ext cx="5841368" cy="507350"/>
              <a:chOff x="3052233" y="4171457"/>
              <a:chExt cx="5841368" cy="507350"/>
            </a:xfrm>
          </p:grpSpPr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3052233" y="4171457"/>
                <a:ext cx="660400" cy="504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latinLnBrk="1" hangingPunct="0">
                  <a:buClr>
                    <a:srgbClr val="006600"/>
                  </a:buClr>
                  <a:buSzPct val="85000"/>
                  <a:buFont typeface="Wingdings" panose="05000000000000000000" pitchFamily="2" charset="2"/>
                  <a:buNone/>
                </a:pPr>
                <a:r>
                  <a:rPr lang="zh-CN" altLang="en-US" sz="28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四</a:t>
                </a:r>
                <a:endParaRPr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gray">
              <a:xfrm>
                <a:off x="3961601" y="4174807"/>
                <a:ext cx="4932000" cy="504000"/>
              </a:xfrm>
              <a:prstGeom prst="rect">
                <a:avLst/>
              </a:prstGeom>
              <a:solidFill>
                <a:srgbClr val="EAEAEA"/>
              </a:solidFill>
              <a:ln w="9525" algn="ctr">
                <a:noFill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80000" tIns="46800" rIns="72000" bIns="46800" anchor="ctr"/>
              <a:lstStyle/>
              <a:p>
                <a:pPr eaLnBrk="0" latinLnBrk="1" hangingPunct="0">
                  <a:buClr>
                    <a:srgbClr val="006600"/>
                  </a:buClr>
                  <a:buSzPct val="85000"/>
                </a:pPr>
                <a:r>
                  <a:rPr lang="en-US" altLang="zh-CN" sz="2800" dirty="0" smtClean="0">
                    <a:solidFill>
                      <a:srgbClr val="3333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Experiment</a:t>
                </a:r>
                <a:endParaRPr lang="en-US" altLang="zh-CN" sz="2800" dirty="0">
                  <a:solidFill>
                    <a:srgbClr val="33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200" dirty="0" smtClean="0">
                <a:solidFill>
                  <a:schemeClr val="accent1">
                    <a:lumMod val="50000"/>
                  </a:schemeClr>
                </a:solidFill>
              </a:rPr>
              <a:t>一、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Background</a:t>
            </a:r>
            <a:endParaRPr lang="en-US" altLang="zh-CN" sz="3200" dirty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432" y="4278548"/>
            <a:ext cx="11189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increasingly negative impact of noisy pseudo-labels overshadows the benefit of incorporating unlabeled data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 marL="342900" indent="-342900">
              <a:buAutoNum type="arabicPeriod"/>
            </a:pPr>
            <a:r>
              <a:rPr lang="en-US" altLang="zh-CN" sz="2400" dirty="0"/>
              <a:t>Being unable to revise the pseudo-labels once they are assigned to the unlabeled documents and augmented with the set of labeled </a:t>
            </a:r>
            <a:r>
              <a:rPr lang="en-US" altLang="zh-CN" sz="2400" dirty="0" smtClean="0"/>
              <a:t>documents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8392" y="1420521"/>
            <a:ext cx="6784447" cy="213321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65300" y="171958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Pre-trained: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765300" y="2740660"/>
            <a:ext cx="1560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self-training: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latinLnBrk="1" hangingPunct="0">
              <a:buClr>
                <a:srgbClr val="006600"/>
              </a:buClr>
              <a:buSzPct val="85000"/>
            </a:pPr>
            <a:r>
              <a:rPr lang="zh-CN" altLang="en-US" sz="3200" dirty="0" smtClean="0">
                <a:solidFill>
                  <a:schemeClr val="accent1">
                    <a:lumMod val="50000"/>
                  </a:schemeClr>
                </a:solidFill>
              </a:rPr>
              <a:t>二、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Innovation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432" y="2064775"/>
            <a:ext cx="111891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 smtClean="0"/>
              <a:t>It </a:t>
            </a:r>
            <a:r>
              <a:rPr lang="en-US" altLang="zh-CN" sz="2000" dirty="0"/>
              <a:t>is threshold-free, it can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cope with the semantic drift problem, and can also revise the previously labeled documents</a:t>
            </a:r>
            <a:r>
              <a:rPr lang="en-US" altLang="zh-CN" sz="2000" dirty="0"/>
              <a:t>. To our knowledge, Self-</a:t>
            </a:r>
            <a:r>
              <a:rPr lang="en-US" altLang="zh-CN" sz="2000" dirty="0" err="1"/>
              <a:t>Pretraining</a:t>
            </a:r>
            <a:r>
              <a:rPr lang="en-US" altLang="zh-CN" sz="2000" dirty="0"/>
              <a:t> is the first model that addresses these drawbacks in a unified </a:t>
            </a:r>
            <a:r>
              <a:rPr lang="en-US" altLang="zh-CN" sz="2000" dirty="0" smtClean="0"/>
              <a:t>framework.</a:t>
            </a:r>
            <a:endParaRPr lang="en-US" altLang="zh-CN" sz="2000" dirty="0" smtClean="0"/>
          </a:p>
          <a:p>
            <a:pPr marL="342900" indent="-342900">
              <a:buAutoNum type="arabicPeriod"/>
            </a:pPr>
            <a:endParaRPr lang="en-US" altLang="zh-CN" sz="2000" dirty="0" smtClean="0"/>
          </a:p>
          <a:p>
            <a:pPr marL="342900" indent="-342900">
              <a:buAutoNum type="arabicPeriod"/>
            </a:pPr>
            <a:r>
              <a:rPr lang="en-US" altLang="zh-CN" sz="2000" dirty="0"/>
              <a:t>We propose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a novel learning rate schedule </a:t>
            </a:r>
            <a:r>
              <a:rPr lang="en-US" altLang="zh-CN" sz="2000" dirty="0"/>
              <a:t>to effectively integrate the optimization procedure with our two-stage semi-supervised learning </a:t>
            </a:r>
            <a:r>
              <a:rPr lang="en-US" altLang="zh-CN" sz="2000" dirty="0" smtClean="0"/>
              <a:t>process.</a:t>
            </a:r>
            <a:endParaRPr lang="en-US" altLang="zh-CN" sz="2000" dirty="0" smtClean="0"/>
          </a:p>
          <a:p>
            <a:pPr marL="342900" indent="-342900">
              <a:buAutoNum type="arabicPeriod"/>
            </a:pPr>
            <a:endParaRPr lang="en-US" altLang="zh-CN" sz="2000" dirty="0" smtClean="0"/>
          </a:p>
          <a:p>
            <a:pPr marL="342900" indent="-342900">
              <a:buAutoNum type="arabicPeriod"/>
            </a:pPr>
            <a:r>
              <a:rPr lang="en-US" altLang="zh-CN" sz="2000" dirty="0"/>
              <a:t>we model the class distribution of the pseudo-labels as a stochastic process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 propose </a:t>
            </a:r>
            <a:r>
              <a:rPr lang="en-US" altLang="zh-CN" sz="2000" dirty="0"/>
              <a:t>a novel approach to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transform the class distributions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accent1">
                    <a:lumMod val="50000"/>
                  </a:schemeClr>
                </a:solidFill>
              </a:rPr>
              <a:t>三、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95958"/>
            <a:ext cx="4537835" cy="22088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158" y="1964844"/>
            <a:ext cx="7371292" cy="23636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200" dirty="0" smtClean="0">
                <a:solidFill>
                  <a:schemeClr val="accent1">
                    <a:lumMod val="50000"/>
                  </a:schemeClr>
                </a:solidFill>
              </a:rPr>
              <a:t>三、</a:t>
            </a: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79266" y="121355"/>
            <a:ext cx="415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</a:rPr>
              <a:t>1.Hypothesis 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Transfer and Iterative Distillation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79265" y="2023352"/>
            <a:ext cx="415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 Two-Stage Semi-Supervised Learning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79264" y="3573372"/>
            <a:ext cx="415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Right Trapezoidal Learning Rates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7284" y="2395729"/>
            <a:ext cx="2838449" cy="10189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284" y="4228823"/>
            <a:ext cx="2054122" cy="550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777" y="3938544"/>
            <a:ext cx="2008186" cy="1265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103" y="530440"/>
            <a:ext cx="4334051" cy="12504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77103" y="5297042"/>
            <a:ext cx="415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Inertial Class Distributions</a:t>
            </a:r>
            <a:endParaRPr lang="zh-CN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174" y="5712836"/>
            <a:ext cx="2387601" cy="4098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174" y="6287682"/>
            <a:ext cx="2579158" cy="4254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655" y="2085295"/>
            <a:ext cx="6958671" cy="216745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652520" y="3373120"/>
            <a:ext cx="2334260" cy="81470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3480" y="4252595"/>
            <a:ext cx="795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C00000"/>
                </a:solidFill>
              </a:rPr>
              <a:t>step 1</a:t>
            </a:r>
            <a:endParaRPr lang="en-US" altLang="zh-CN">
              <a:solidFill>
                <a:srgbClr val="C0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816985" y="1941830"/>
            <a:ext cx="3357245" cy="96583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43500" y="1477010"/>
            <a:ext cx="137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C00000"/>
                </a:solidFill>
              </a:rPr>
              <a:t>step 2</a:t>
            </a:r>
            <a:r>
              <a:rPr lang="zh-CN" altLang="en-US">
                <a:solidFill>
                  <a:srgbClr val="C00000"/>
                </a:solidFill>
              </a:rPr>
              <a:t>、</a:t>
            </a:r>
            <a:r>
              <a:rPr lang="en-US" altLang="zh-CN">
                <a:solidFill>
                  <a:srgbClr val="C00000"/>
                </a:solidFill>
              </a:rPr>
              <a:t>3</a:t>
            </a:r>
            <a:endParaRPr lang="en-US" altLang="zh-CN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anchor="ctr" anchorCtr="0">
            <a:normAutofit/>
          </a:bodyPr>
          <a:lstStyle/>
          <a:p>
            <a:r>
              <a:rPr lang="zh-CN" altLang="en-US" sz="3200" dirty="0" smtClean="0">
                <a:solidFill>
                  <a:schemeClr val="accent1">
                    <a:lumMod val="50000"/>
                  </a:schemeClr>
                </a:solidFill>
              </a:rPr>
              <a:t>四、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Experiment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3741" y="2437442"/>
            <a:ext cx="6736989" cy="20277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anchor="ctr" anchorCtr="0">
            <a:normAutofit/>
          </a:bodyPr>
          <a:lstStyle/>
          <a:p>
            <a:r>
              <a:rPr lang="zh-CN" altLang="en-US" sz="3200" dirty="0" smtClean="0">
                <a:solidFill>
                  <a:schemeClr val="accent1">
                    <a:lumMod val="50000"/>
                  </a:schemeClr>
                </a:solidFill>
              </a:rPr>
              <a:t>四、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Experiment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8429" y="1676400"/>
            <a:ext cx="9880231" cy="37253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anchor="ctr" anchorCtr="0">
            <a:normAutofit/>
          </a:bodyPr>
          <a:lstStyle/>
          <a:p>
            <a:r>
              <a:rPr lang="zh-CN" altLang="en-US" sz="3200" dirty="0" smtClean="0">
                <a:solidFill>
                  <a:schemeClr val="accent1">
                    <a:lumMod val="50000"/>
                  </a:schemeClr>
                </a:solidFill>
              </a:rPr>
              <a:t>四、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Experiment</a:t>
            </a:r>
            <a:endParaRPr lang="en-US" altLang="zh-C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162" y="2203100"/>
            <a:ext cx="4972050" cy="1771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5" y="1116542"/>
            <a:ext cx="5010150" cy="3371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WPS 演示</Application>
  <PresentationFormat>宽屏</PresentationFormat>
  <Paragraphs>73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Bahnschrift Condensed</vt:lpstr>
      <vt:lpstr>Gill Sans Ultra Bold</vt:lpstr>
      <vt:lpstr>Times New Roman</vt:lpstr>
      <vt:lpstr>楷体</vt:lpstr>
      <vt:lpstr>仿宋</vt:lpstr>
      <vt:lpstr>Calibri</vt:lpstr>
      <vt:lpstr>Arial Unicode MS</vt:lpstr>
      <vt:lpstr>Calibri Light</vt:lpstr>
      <vt:lpstr>Calibri</vt:lpstr>
      <vt:lpstr>Office 主题</vt:lpstr>
      <vt:lpstr>PowerPoint 演示文稿</vt:lpstr>
      <vt:lpstr>Catalog</vt:lpstr>
      <vt:lpstr>一、 Background</vt:lpstr>
      <vt:lpstr>二、 Innovation</vt:lpstr>
      <vt:lpstr>三、 Model</vt:lpstr>
      <vt:lpstr>三、 Model</vt:lpstr>
      <vt:lpstr>四、 Experiment</vt:lpstr>
      <vt:lpstr>四、 Experiment</vt:lpstr>
      <vt:lpstr>四、 Experiment</vt:lpstr>
      <vt:lpstr>四、 Experiment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ar4638@outlook.com</dc:creator>
  <cp:lastModifiedBy>你可少吃点叭</cp:lastModifiedBy>
  <cp:revision>690</cp:revision>
  <dcterms:created xsi:type="dcterms:W3CDTF">2019-07-25T02:35:00Z</dcterms:created>
  <dcterms:modified xsi:type="dcterms:W3CDTF">2021-05-23T05:55:15Z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